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8" r:id="rId13"/>
    <p:sldId id="266" r:id="rId14"/>
    <p:sldId id="270" r:id="rId15"/>
    <p:sldId id="275" r:id="rId16"/>
    <p:sldId id="276" r:id="rId17"/>
    <p:sldId id="277" r:id="rId18"/>
    <p:sldId id="278" r:id="rId19"/>
    <p:sldId id="274" r:id="rId20"/>
    <p:sldId id="267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roxima Nova" panose="020B0604020202020204" charset="0"/>
      <p:regular r:id="rId26"/>
    </p:embeddedFont>
    <p:embeddedFont>
      <p:font typeface="Proxima Nova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svg"/><Relationship Id="rId7" Type="http://schemas.openxmlformats.org/officeDocument/2006/relationships/image" Target="../media/image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tawsifurrahman/tuberculosis-tb-chest-xray-dataset" TargetMode="External"/><Relationship Id="rId3" Type="http://schemas.openxmlformats.org/officeDocument/2006/relationships/image" Target="../media/image29.svg"/><Relationship Id="rId7" Type="http://schemas.openxmlformats.org/officeDocument/2006/relationships/image" Target="../media/image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www.kaggle.com/datasets/yovinyahathugoda/x-ray-body-part-dataset-512x512?utm_source=chatgpt.co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svg"/><Relationship Id="rId7" Type="http://schemas.openxmlformats.org/officeDocument/2006/relationships/image" Target="../media/image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svg"/><Relationship Id="rId7" Type="http://schemas.openxmlformats.org/officeDocument/2006/relationships/image" Target="../media/image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00000">
            <a:off x="-2636533" y="-3185942"/>
            <a:ext cx="7273962" cy="6996229"/>
          </a:xfrm>
          <a:custGeom>
            <a:avLst/>
            <a:gdLst/>
            <a:ahLst/>
            <a:cxnLst/>
            <a:rect l="l" t="t" r="r" b="b"/>
            <a:pathLst>
              <a:path w="7273962" h="6996229">
                <a:moveTo>
                  <a:pt x="0" y="0"/>
                </a:moveTo>
                <a:lnTo>
                  <a:pt x="7273961" y="0"/>
                </a:lnTo>
                <a:lnTo>
                  <a:pt x="7273961" y="6996229"/>
                </a:lnTo>
                <a:lnTo>
                  <a:pt x="0" y="699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53143" y="2680250"/>
            <a:ext cx="10867464" cy="8180236"/>
          </a:xfrm>
          <a:custGeom>
            <a:avLst/>
            <a:gdLst/>
            <a:ahLst/>
            <a:cxnLst/>
            <a:rect l="l" t="t" r="r" b="b"/>
            <a:pathLst>
              <a:path w="10867464" h="8180236">
                <a:moveTo>
                  <a:pt x="0" y="0"/>
                </a:moveTo>
                <a:lnTo>
                  <a:pt x="10867464" y="0"/>
                </a:lnTo>
                <a:lnTo>
                  <a:pt x="10867464" y="8180236"/>
                </a:lnTo>
                <a:lnTo>
                  <a:pt x="0" y="818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4200000">
            <a:off x="13259100" y="6567986"/>
            <a:ext cx="6462252" cy="6019343"/>
          </a:xfrm>
          <a:custGeom>
            <a:avLst/>
            <a:gdLst/>
            <a:ahLst/>
            <a:cxnLst/>
            <a:rect l="l" t="t" r="r" b="b"/>
            <a:pathLst>
              <a:path w="6462252" h="6286009">
                <a:moveTo>
                  <a:pt x="0" y="0"/>
                </a:moveTo>
                <a:lnTo>
                  <a:pt x="6462252" y="0"/>
                </a:lnTo>
                <a:lnTo>
                  <a:pt x="6462252" y="6286008"/>
                </a:lnTo>
                <a:lnTo>
                  <a:pt x="0" y="6286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D41F1-B5A4-31AA-6736-8C259BBB5ACD}"/>
              </a:ext>
            </a:extLst>
          </p:cNvPr>
          <p:cNvSpPr txBox="1"/>
          <p:nvPr/>
        </p:nvSpPr>
        <p:spPr>
          <a:xfrm>
            <a:off x="6541281" y="1943100"/>
            <a:ext cx="1182291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Title: Multi-Disease Chest X-ray Classifier Using</a:t>
            </a:r>
          </a:p>
          <a:p>
            <a:pPr algn="ctr"/>
            <a:r>
              <a:rPr lang="en-US" sz="4400" b="1" dirty="0"/>
              <a:t>Explainable AI </a:t>
            </a:r>
          </a:p>
          <a:p>
            <a:pPr algn="ctr"/>
            <a:r>
              <a:rPr lang="en-US" sz="4400" b="1" dirty="0"/>
              <a:t>Name : Raj Koyani</a:t>
            </a:r>
          </a:p>
          <a:p>
            <a:pPr algn="ctr"/>
            <a:r>
              <a:rPr lang="en-US" sz="4400" b="1" dirty="0"/>
              <a:t>Reg no : 21MIS1017 </a:t>
            </a:r>
          </a:p>
          <a:p>
            <a:pPr algn="ctr"/>
            <a:r>
              <a:rPr lang="en-US" sz="4400" b="1" dirty="0"/>
              <a:t>Guide : </a:t>
            </a:r>
            <a:r>
              <a:rPr lang="en-US" sz="4400" b="1" dirty="0" err="1"/>
              <a:t>Dr.Brindha</a:t>
            </a:r>
            <a:r>
              <a:rPr lang="en-US" sz="4400" b="1" dirty="0"/>
              <a:t> V</a:t>
            </a:r>
            <a:endParaRPr lang="en-IN" sz="4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25904" y="1028700"/>
            <a:ext cx="7224198" cy="10797035"/>
          </a:xfrm>
          <a:custGeom>
            <a:avLst/>
            <a:gdLst/>
            <a:ahLst/>
            <a:cxnLst/>
            <a:rect l="l" t="t" r="r" b="b"/>
            <a:pathLst>
              <a:path w="7224198" h="10797035">
                <a:moveTo>
                  <a:pt x="0" y="0"/>
                </a:moveTo>
                <a:lnTo>
                  <a:pt x="7224197" y="0"/>
                </a:lnTo>
                <a:lnTo>
                  <a:pt x="7224197" y="10797035"/>
                </a:lnTo>
                <a:lnTo>
                  <a:pt x="0" y="10797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-102336"/>
            <a:ext cx="10079892" cy="10675779"/>
            <a:chOff x="0" y="0"/>
            <a:chExt cx="4369816" cy="4628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9816" cy="4628144"/>
            </a:xfrm>
            <a:custGeom>
              <a:avLst/>
              <a:gdLst/>
              <a:ahLst/>
              <a:cxnLst/>
              <a:rect l="l" t="t" r="r" b="b"/>
              <a:pathLst>
                <a:path w="4369816" h="4628144">
                  <a:moveTo>
                    <a:pt x="0" y="0"/>
                  </a:moveTo>
                  <a:lnTo>
                    <a:pt x="4369816" y="0"/>
                  </a:lnTo>
                  <a:lnTo>
                    <a:pt x="4369816" y="4628144"/>
                  </a:lnTo>
                  <a:lnTo>
                    <a:pt x="0" y="4628144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27872" y="122410"/>
            <a:ext cx="8115300" cy="101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spc="67" dirty="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Methodology</a:t>
            </a:r>
          </a:p>
        </p:txBody>
      </p:sp>
      <p:sp>
        <p:nvSpPr>
          <p:cNvPr id="7" name="Freeform 7"/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660221C-5F90-C316-5DBB-8ED630D84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46" y="2171395"/>
            <a:ext cx="9448800" cy="661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400" b="1" dirty="0"/>
              <a:t>1. Overall Workflow</a:t>
            </a:r>
          </a:p>
          <a:p>
            <a:r>
              <a:rPr lang="en-IN" sz="2400" b="1" dirty="0"/>
              <a:t> Steps:</a:t>
            </a:r>
            <a:endParaRPr lang="en-IN" sz="2400" dirty="0"/>
          </a:p>
          <a:p>
            <a:r>
              <a:rPr lang="en-IN" sz="2400" b="1" dirty="0"/>
              <a:t> Dataset Collection</a:t>
            </a:r>
            <a:r>
              <a:rPr lang="en-IN" sz="2400" dirty="0"/>
              <a:t> – 16,549 X-ray and non-X-ray images</a:t>
            </a:r>
          </a:p>
          <a:p>
            <a:r>
              <a:rPr lang="en-IN" sz="2400" b="1" dirty="0"/>
              <a:t> </a:t>
            </a:r>
            <a:r>
              <a:rPr lang="en-IN" sz="2400" b="1" dirty="0" err="1"/>
              <a:t>Preprocessing</a:t>
            </a:r>
            <a:r>
              <a:rPr lang="en-IN" sz="2400" dirty="0"/>
              <a:t> – Grayscale conversion, resizing (256×256), equalization</a:t>
            </a:r>
          </a:p>
          <a:p>
            <a:r>
              <a:rPr lang="en-IN" sz="2400" b="1" dirty="0"/>
              <a:t> Model Development</a:t>
            </a:r>
            <a:r>
              <a:rPr lang="en-IN" sz="2400" dirty="0"/>
              <a:t> – DenseNet121 + </a:t>
            </a:r>
            <a:r>
              <a:rPr lang="en-IN" sz="2400" dirty="0" err="1"/>
              <a:t>Swin</a:t>
            </a:r>
            <a:r>
              <a:rPr lang="en-IN" sz="2400" dirty="0"/>
              <a:t> Transformer + CBAM</a:t>
            </a:r>
          </a:p>
          <a:p>
            <a:r>
              <a:rPr lang="en-IN" sz="2400" b="1" dirty="0"/>
              <a:t> </a:t>
            </a:r>
            <a:r>
              <a:rPr lang="en-IN" sz="2400" b="1" dirty="0" err="1"/>
              <a:t>Explainability</a:t>
            </a:r>
            <a:r>
              <a:rPr lang="en-IN" sz="2400" b="1" dirty="0"/>
              <a:t> Integration</a:t>
            </a:r>
            <a:r>
              <a:rPr lang="en-IN" sz="2400" dirty="0"/>
              <a:t> – Grad-CAM &amp; SHAP for heatmaps</a:t>
            </a:r>
          </a:p>
          <a:p>
            <a:r>
              <a:rPr lang="en-IN" sz="2400" b="1" dirty="0"/>
              <a:t> Evaluation</a:t>
            </a:r>
            <a:r>
              <a:rPr lang="en-IN" sz="2400" dirty="0"/>
              <a:t> – Accuracy, Recall, F1-Score, AUROC</a:t>
            </a:r>
          </a:p>
          <a:p>
            <a:r>
              <a:rPr lang="en-IN" sz="2400" b="1" dirty="0"/>
              <a:t> Deployment</a:t>
            </a:r>
            <a:r>
              <a:rPr lang="en-IN" sz="2400" dirty="0"/>
              <a:t> – </a:t>
            </a:r>
            <a:r>
              <a:rPr lang="en-IN" sz="2400" dirty="0" err="1"/>
              <a:t>Streamlit</a:t>
            </a:r>
            <a:r>
              <a:rPr lang="en-IN" sz="2400" dirty="0"/>
              <a:t> app for clinicians</a:t>
            </a:r>
          </a:p>
          <a:p>
            <a:endParaRPr lang="en-IN" sz="2400" b="1" dirty="0"/>
          </a:p>
          <a:p>
            <a:r>
              <a:rPr lang="en-IN" sz="2400" b="1" dirty="0"/>
              <a:t>2. Model Architecture</a:t>
            </a:r>
          </a:p>
          <a:p>
            <a:r>
              <a:rPr lang="en-IN" sz="2400" b="1" dirty="0"/>
              <a:t> Content:</a:t>
            </a:r>
            <a:endParaRPr lang="en-IN" sz="2400" dirty="0"/>
          </a:p>
          <a:p>
            <a:r>
              <a:rPr lang="en-IN" sz="2400" b="1" dirty="0"/>
              <a:t> DenseNet121</a:t>
            </a:r>
            <a:r>
              <a:rPr lang="en-IN" sz="2400" dirty="0"/>
              <a:t> – Efficiently extracts spatial features and texture patterns.</a:t>
            </a:r>
          </a:p>
          <a:p>
            <a:r>
              <a:rPr lang="en-IN" sz="2400" b="1" dirty="0"/>
              <a:t> </a:t>
            </a:r>
            <a:r>
              <a:rPr lang="en-IN" sz="2400" b="1" dirty="0" err="1"/>
              <a:t>Swin</a:t>
            </a:r>
            <a:r>
              <a:rPr lang="en-IN" sz="2400" b="1" dirty="0"/>
              <a:t> Transformer</a:t>
            </a:r>
            <a:r>
              <a:rPr lang="en-IN" sz="2400" dirty="0"/>
              <a:t> – Captures long-range dependencies via self-attention.</a:t>
            </a:r>
          </a:p>
          <a:p>
            <a:r>
              <a:rPr lang="en-IN" sz="2400" b="1" dirty="0"/>
              <a:t> CBAM</a:t>
            </a:r>
            <a:r>
              <a:rPr lang="en-IN" sz="2400" dirty="0"/>
              <a:t> – Adds spatial and channel attention for diagnostic focus.</a:t>
            </a:r>
          </a:p>
          <a:p>
            <a:r>
              <a:rPr lang="en-IN" sz="2400" b="1" dirty="0"/>
              <a:t> Grad-CAM</a:t>
            </a:r>
            <a:r>
              <a:rPr lang="en-IN" sz="2400" dirty="0"/>
              <a:t> – Produces heatmaps showing affected lung areas.</a:t>
            </a:r>
          </a:p>
          <a:p>
            <a:r>
              <a:rPr lang="en-IN" sz="2400" b="1" dirty="0"/>
              <a:t> Optimizer:</a:t>
            </a:r>
            <a:r>
              <a:rPr lang="en-IN" sz="2400" dirty="0"/>
              <a:t> Adam | </a:t>
            </a:r>
            <a:r>
              <a:rPr lang="en-IN" sz="2400" b="1" dirty="0"/>
              <a:t>Loss:</a:t>
            </a:r>
            <a:r>
              <a:rPr lang="en-IN" sz="2400" dirty="0"/>
              <a:t> Cross-Entropy | </a:t>
            </a:r>
            <a:r>
              <a:rPr lang="en-IN" sz="2400" b="1" dirty="0"/>
              <a:t>Input Size:</a:t>
            </a:r>
            <a:r>
              <a:rPr lang="en-IN" sz="2400" dirty="0"/>
              <a:t> 256×256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CBD5DA-A96F-4221-A1F4-6DD49DBC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0" r="-1" b="-1"/>
          <a:stretch>
            <a:fillRect/>
          </a:stretch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9129" y="2277349"/>
            <a:ext cx="7354195" cy="6137410"/>
          </a:xfrm>
          <a:custGeom>
            <a:avLst/>
            <a:gdLst/>
            <a:ahLst/>
            <a:cxnLst/>
            <a:rect l="l" t="t" r="r" b="b"/>
            <a:pathLst>
              <a:path w="7354195" h="6137410">
                <a:moveTo>
                  <a:pt x="0" y="0"/>
                </a:moveTo>
                <a:lnTo>
                  <a:pt x="7354195" y="0"/>
                </a:lnTo>
                <a:lnTo>
                  <a:pt x="7354195" y="6137410"/>
                </a:lnTo>
                <a:lnTo>
                  <a:pt x="0" y="6137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621281" y="2958399"/>
            <a:ext cx="4374805" cy="8717909"/>
          </a:xfrm>
          <a:custGeom>
            <a:avLst/>
            <a:gdLst/>
            <a:ahLst/>
            <a:cxnLst/>
            <a:rect l="l" t="t" r="r" b="b"/>
            <a:pathLst>
              <a:path w="4374805" h="8717909">
                <a:moveTo>
                  <a:pt x="0" y="0"/>
                </a:moveTo>
                <a:lnTo>
                  <a:pt x="4374805" y="0"/>
                </a:lnTo>
                <a:lnTo>
                  <a:pt x="4374805" y="8717909"/>
                </a:lnTo>
                <a:lnTo>
                  <a:pt x="0" y="8717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9185866" y="0"/>
            <a:ext cx="9199540" cy="10521774"/>
            <a:chOff x="0" y="0"/>
            <a:chExt cx="3988167" cy="4561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88167" cy="4561380"/>
            </a:xfrm>
            <a:custGeom>
              <a:avLst/>
              <a:gdLst/>
              <a:ahLst/>
              <a:cxnLst/>
              <a:rect l="l" t="t" r="r" b="b"/>
              <a:pathLst>
                <a:path w="3988167" h="4561380">
                  <a:moveTo>
                    <a:pt x="0" y="0"/>
                  </a:moveTo>
                  <a:lnTo>
                    <a:pt x="3988167" y="0"/>
                  </a:lnTo>
                  <a:lnTo>
                    <a:pt x="3988167" y="4561380"/>
                  </a:lnTo>
                  <a:lnTo>
                    <a:pt x="0" y="4561380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" name="Freeform 8"/>
          <p:cNvSpPr/>
          <p:nvPr/>
        </p:nvSpPr>
        <p:spPr>
          <a:xfrm rot="7920000">
            <a:off x="14275594" y="8369075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8" y="0"/>
                </a:lnTo>
                <a:lnTo>
                  <a:pt x="5893518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3900000">
            <a:off x="-3214561" y="-2836555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33F29AB-32D4-4ECB-8B1A-38B329C0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47432"/>
              </p:ext>
            </p:extLst>
          </p:nvPr>
        </p:nvGraphicFramePr>
        <p:xfrm>
          <a:off x="9677400" y="342900"/>
          <a:ext cx="8001000" cy="8534402"/>
        </p:xfrm>
        <a:graphic>
          <a:graphicData uri="http://schemas.openxmlformats.org/drawingml/2006/table">
            <a:tbl>
              <a:tblPr/>
              <a:tblGrid>
                <a:gridCol w="1921108">
                  <a:extLst>
                    <a:ext uri="{9D8B030D-6E8A-4147-A177-3AD203B41FA5}">
                      <a16:colId xmlns:a16="http://schemas.microsoft.com/office/drawing/2014/main" val="523192018"/>
                    </a:ext>
                  </a:extLst>
                </a:gridCol>
                <a:gridCol w="3039946">
                  <a:extLst>
                    <a:ext uri="{9D8B030D-6E8A-4147-A177-3AD203B41FA5}">
                      <a16:colId xmlns:a16="http://schemas.microsoft.com/office/drawing/2014/main" val="2739407494"/>
                    </a:ext>
                  </a:extLst>
                </a:gridCol>
                <a:gridCol w="3039946">
                  <a:extLst>
                    <a:ext uri="{9D8B030D-6E8A-4147-A177-3AD203B41FA5}">
                      <a16:colId xmlns:a16="http://schemas.microsoft.com/office/drawing/2014/main" val="3124278254"/>
                    </a:ext>
                  </a:extLst>
                </a:gridCol>
              </a:tblGrid>
              <a:tr h="1264356">
                <a:tc>
                  <a:txBody>
                    <a:bodyPr/>
                    <a:lstStyle/>
                    <a:p>
                      <a:pPr algn="just"/>
                      <a:r>
                        <a:rPr lang="en-IN" b="1" dirty="0"/>
                        <a:t>Disease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1"/>
                        <a:t>Image 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1" dirty="0"/>
                        <a:t>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54210"/>
                  </a:ext>
                </a:extLst>
              </a:tr>
              <a:tr h="1264356"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COVID-19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3,616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/>
                        <a:t>COVID Radiography DB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370034"/>
                  </a:ext>
                </a:extLst>
              </a:tr>
              <a:tr h="1264356">
                <a:tc>
                  <a:txBody>
                    <a:bodyPr/>
                    <a:lstStyle/>
                    <a:p>
                      <a:pPr algn="just"/>
                      <a:r>
                        <a:rPr lang="en-IN"/>
                        <a:t>Lung Opacity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6,012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/>
                        <a:t>COVID Radiography DB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271071"/>
                  </a:ext>
                </a:extLst>
              </a:tr>
              <a:tr h="1264356">
                <a:tc>
                  <a:txBody>
                    <a:bodyPr/>
                    <a:lstStyle/>
                    <a:p>
                      <a:pPr algn="just"/>
                      <a:r>
                        <a:rPr lang="en-IN"/>
                        <a:t>Tuberculosis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700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/>
                        <a:t>TB Chest X-ray Dataset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992279"/>
                  </a:ext>
                </a:extLst>
              </a:tr>
              <a:tr h="1264356">
                <a:tc>
                  <a:txBody>
                    <a:bodyPr/>
                    <a:lstStyle/>
                    <a:p>
                      <a:pPr algn="just"/>
                      <a:r>
                        <a:rPr lang="en-IN"/>
                        <a:t>Viral Pneumonia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1,345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COVID Radiography DB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224391"/>
                  </a:ext>
                </a:extLst>
              </a:tr>
              <a:tr h="2212622">
                <a:tc>
                  <a:txBody>
                    <a:bodyPr/>
                    <a:lstStyle/>
                    <a:p>
                      <a:pPr algn="just"/>
                      <a:r>
                        <a:rPr lang="en-IN"/>
                        <a:t>Non-chest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/>
                        <a:t>4,876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X-ray Body Part Dataset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757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476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61330" y="-94175"/>
            <a:ext cx="9365354" cy="10521774"/>
            <a:chOff x="0" y="0"/>
            <a:chExt cx="4060051" cy="4561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0051" cy="4561380"/>
            </a:xfrm>
            <a:custGeom>
              <a:avLst/>
              <a:gdLst/>
              <a:ahLst/>
              <a:cxnLst/>
              <a:rect l="l" t="t" r="r" b="b"/>
              <a:pathLst>
                <a:path w="4060051" h="4561380">
                  <a:moveTo>
                    <a:pt x="0" y="0"/>
                  </a:moveTo>
                  <a:lnTo>
                    <a:pt x="4060051" y="0"/>
                  </a:lnTo>
                  <a:lnTo>
                    <a:pt x="4060051" y="4561380"/>
                  </a:lnTo>
                  <a:lnTo>
                    <a:pt x="0" y="4561380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 rot="78320">
            <a:off x="461369" y="2439953"/>
            <a:ext cx="8446998" cy="8324132"/>
          </a:xfrm>
          <a:custGeom>
            <a:avLst/>
            <a:gdLst/>
            <a:ahLst/>
            <a:cxnLst/>
            <a:rect l="l" t="t" r="r" b="b"/>
            <a:pathLst>
              <a:path w="8446998" h="8324132">
                <a:moveTo>
                  <a:pt x="0" y="0"/>
                </a:moveTo>
                <a:lnTo>
                  <a:pt x="8446998" y="0"/>
                </a:lnTo>
                <a:lnTo>
                  <a:pt x="8446998" y="8324132"/>
                </a:lnTo>
                <a:lnTo>
                  <a:pt x="0" y="8324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9926996" y="1000125"/>
            <a:ext cx="7541854" cy="101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 spc="67" dirty="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Dataset</a:t>
            </a:r>
          </a:p>
        </p:txBody>
      </p:sp>
      <p:sp>
        <p:nvSpPr>
          <p:cNvPr id="15" name="Freeform 15"/>
          <p:cNvSpPr/>
          <p:nvPr/>
        </p:nvSpPr>
        <p:spPr>
          <a:xfrm rot="7920000">
            <a:off x="14275594" y="8369075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8" y="0"/>
                </a:lnTo>
                <a:lnTo>
                  <a:pt x="5893518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-3900000">
            <a:off x="-3214561" y="-2836555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2AC259-5152-25EB-EE4F-76440BA61982}"/>
              </a:ext>
            </a:extLst>
          </p:cNvPr>
          <p:cNvSpPr txBox="1"/>
          <p:nvPr/>
        </p:nvSpPr>
        <p:spPr>
          <a:xfrm>
            <a:off x="9631721" y="1638300"/>
            <a:ext cx="8132404" cy="8665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3300"/>
              </a:lnSpc>
              <a:spcAft>
                <a:spcPts val="1200"/>
              </a:spcAft>
            </a:pPr>
            <a:r>
              <a:rPr lang="en-US" b="1" i="0" dirty="0">
                <a:solidFill>
                  <a:srgbClr val="202124"/>
                </a:solidFill>
                <a:effectLst/>
                <a:latin typeface="zeitung"/>
              </a:rPr>
              <a:t>Dataset 1:</a:t>
            </a:r>
          </a:p>
          <a:p>
            <a:pPr algn="l" fontAlgn="base">
              <a:lnSpc>
                <a:spcPts val="3300"/>
              </a:lnSpc>
              <a:spcAft>
                <a:spcPts val="1200"/>
              </a:spcAft>
            </a:pPr>
            <a:r>
              <a:rPr lang="en-US" b="1" i="0" dirty="0">
                <a:solidFill>
                  <a:srgbClr val="202124"/>
                </a:solidFill>
                <a:effectLst/>
                <a:latin typeface="zeitung"/>
              </a:rPr>
              <a:t>Tuberculosis (TB) Chest X-ray Database </a:t>
            </a:r>
          </a:p>
          <a:p>
            <a:pPr fontAlgn="base">
              <a:lnSpc>
                <a:spcPts val="3300"/>
              </a:lnSpc>
              <a:spcAft>
                <a:spcPts val="1200"/>
              </a:spcAft>
            </a:pPr>
            <a:r>
              <a:rPr lang="en-US" b="1" dirty="0">
                <a:solidFill>
                  <a:srgbClr val="202124"/>
                </a:solidFill>
                <a:latin typeface="zeitung"/>
              </a:rPr>
              <a:t> link: </a:t>
            </a:r>
            <a:r>
              <a:rPr lang="en-US" b="1" dirty="0">
                <a:solidFill>
                  <a:srgbClr val="202124"/>
                </a:solidFill>
                <a:latin typeface="zeitung"/>
                <a:hlinkClick r:id="rId8"/>
              </a:rPr>
              <a:t>https://www.kaggle.com/datasets/tawsifurrahman/tuberculosis-tb-chest-xray-dataset</a:t>
            </a:r>
            <a:endParaRPr lang="en-US" b="1" i="0" dirty="0">
              <a:solidFill>
                <a:srgbClr val="202124"/>
              </a:solidFill>
              <a:effectLst/>
              <a:latin typeface="zeitung"/>
            </a:endParaRPr>
          </a:p>
          <a:p>
            <a:pPr fontAlgn="base">
              <a:lnSpc>
                <a:spcPts val="3300"/>
              </a:lnSpc>
              <a:spcAft>
                <a:spcPts val="1200"/>
              </a:spcAft>
            </a:pPr>
            <a:r>
              <a:rPr lang="en-US" b="1" dirty="0">
                <a:solidFill>
                  <a:srgbClr val="202124"/>
                </a:solidFill>
                <a:latin typeface="zeitung"/>
              </a:rPr>
              <a:t>Dataset 2:</a:t>
            </a:r>
          </a:p>
          <a:p>
            <a:pPr fontAlgn="base">
              <a:lnSpc>
                <a:spcPts val="3300"/>
              </a:lnSpc>
              <a:spcAft>
                <a:spcPts val="1200"/>
              </a:spcAft>
            </a:pPr>
            <a:r>
              <a:rPr lang="en-IN" b="1" dirty="0"/>
              <a:t>COVID-19 Radiography Database</a:t>
            </a:r>
          </a:p>
          <a:p>
            <a:pPr fontAlgn="base">
              <a:lnSpc>
                <a:spcPts val="3300"/>
              </a:lnSpc>
              <a:spcAft>
                <a:spcPts val="1200"/>
              </a:spcAft>
            </a:pPr>
            <a:r>
              <a:rPr lang="en-US" b="1" dirty="0">
                <a:solidFill>
                  <a:srgbClr val="202124"/>
                </a:solidFill>
                <a:latin typeface="zeitung"/>
              </a:rPr>
              <a:t>Link:  https://www.kaggle.com/datasets/tawsifurrahman/covid19-radiography-database</a:t>
            </a:r>
          </a:p>
          <a:p>
            <a:pPr fontAlgn="base">
              <a:lnSpc>
                <a:spcPts val="3300"/>
              </a:lnSpc>
              <a:spcAft>
                <a:spcPts val="1200"/>
              </a:spcAft>
            </a:pPr>
            <a:r>
              <a:rPr lang="en-US" b="1" dirty="0">
                <a:solidFill>
                  <a:srgbClr val="202124"/>
                </a:solidFill>
                <a:latin typeface="zeitung"/>
              </a:rPr>
              <a:t>Dataset 3:</a:t>
            </a:r>
          </a:p>
          <a:p>
            <a:pPr fontAlgn="base">
              <a:lnSpc>
                <a:spcPts val="3300"/>
              </a:lnSpc>
              <a:spcAft>
                <a:spcPts val="1200"/>
              </a:spcAft>
            </a:pPr>
            <a:r>
              <a:rPr lang="en-US" b="1" dirty="0"/>
              <a:t>X‑Ray Body Part Dataset 512×512</a:t>
            </a:r>
            <a:endParaRPr lang="en-US" b="1" dirty="0">
              <a:solidFill>
                <a:srgbClr val="202124"/>
              </a:solidFill>
              <a:latin typeface="zeitung"/>
            </a:endParaRPr>
          </a:p>
          <a:p>
            <a:pPr fontAlgn="base">
              <a:lnSpc>
                <a:spcPts val="3300"/>
              </a:lnSpc>
              <a:spcAft>
                <a:spcPts val="1200"/>
              </a:spcAft>
            </a:pPr>
            <a:r>
              <a:rPr lang="en-US" b="1" dirty="0">
                <a:solidFill>
                  <a:srgbClr val="202124"/>
                </a:solidFill>
                <a:latin typeface="zeitung"/>
              </a:rPr>
              <a:t>Link: </a:t>
            </a:r>
            <a:r>
              <a:rPr lang="en-US" b="1" dirty="0">
                <a:solidFill>
                  <a:srgbClr val="202124"/>
                </a:solidFill>
                <a:latin typeface="zeitung"/>
                <a:hlinkClick r:id="rId9"/>
              </a:rPr>
              <a:t>https://www.kaggle.com/datasets/yovinyahathugoda/x-ray-body-part-dataset-512x512?utm_source=chatgpt.com</a:t>
            </a:r>
            <a:endParaRPr lang="en-US" b="1" dirty="0">
              <a:solidFill>
                <a:srgbClr val="202124"/>
              </a:solidFill>
              <a:latin typeface="zeitung"/>
            </a:endParaRPr>
          </a:p>
          <a:p>
            <a:pPr fontAlgn="base">
              <a:lnSpc>
                <a:spcPts val="3300"/>
              </a:lnSpc>
              <a:spcAft>
                <a:spcPts val="1200"/>
              </a:spcAft>
            </a:pPr>
            <a:r>
              <a:rPr lang="en-US" b="1" dirty="0">
                <a:solidFill>
                  <a:srgbClr val="202124"/>
                </a:solidFill>
                <a:latin typeface="zeitung"/>
              </a:rPr>
              <a:t>Dataset 4 :</a:t>
            </a:r>
          </a:p>
          <a:p>
            <a:pPr fontAlgn="base">
              <a:lnSpc>
                <a:spcPts val="3300"/>
              </a:lnSpc>
              <a:spcAft>
                <a:spcPts val="1200"/>
              </a:spcAft>
            </a:pPr>
            <a:r>
              <a:rPr lang="en-US" b="1" dirty="0"/>
              <a:t>ImageNet1K1</a:t>
            </a:r>
          </a:p>
          <a:p>
            <a:pPr fontAlgn="base">
              <a:lnSpc>
                <a:spcPts val="3300"/>
              </a:lnSpc>
              <a:spcAft>
                <a:spcPts val="1200"/>
              </a:spcAft>
            </a:pPr>
            <a:r>
              <a:rPr lang="en-US" b="1" dirty="0">
                <a:solidFill>
                  <a:srgbClr val="202124"/>
                </a:solidFill>
                <a:latin typeface="zeitung"/>
              </a:rPr>
              <a:t>Link : https://www.kaggle.com/datasets/sautkin/imagenet1k1?utm_source=chatgpt.com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25904" y="1028700"/>
            <a:ext cx="7224198" cy="10797035"/>
          </a:xfrm>
          <a:custGeom>
            <a:avLst/>
            <a:gdLst/>
            <a:ahLst/>
            <a:cxnLst/>
            <a:rect l="l" t="t" r="r" b="b"/>
            <a:pathLst>
              <a:path w="7224198" h="10797035">
                <a:moveTo>
                  <a:pt x="0" y="0"/>
                </a:moveTo>
                <a:lnTo>
                  <a:pt x="7224197" y="0"/>
                </a:lnTo>
                <a:lnTo>
                  <a:pt x="7224197" y="10797035"/>
                </a:lnTo>
                <a:lnTo>
                  <a:pt x="0" y="10797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-102336"/>
            <a:ext cx="10079892" cy="10675779"/>
            <a:chOff x="0" y="0"/>
            <a:chExt cx="4369816" cy="4628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9816" cy="4628144"/>
            </a:xfrm>
            <a:custGeom>
              <a:avLst/>
              <a:gdLst/>
              <a:ahLst/>
              <a:cxnLst/>
              <a:rect l="l" t="t" r="r" b="b"/>
              <a:pathLst>
                <a:path w="4369816" h="4628144">
                  <a:moveTo>
                    <a:pt x="0" y="0"/>
                  </a:moveTo>
                  <a:lnTo>
                    <a:pt x="4369816" y="0"/>
                  </a:lnTo>
                  <a:lnTo>
                    <a:pt x="4369816" y="4628144"/>
                  </a:lnTo>
                  <a:lnTo>
                    <a:pt x="0" y="4628144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660221C-5F90-C316-5DBB-8ED630D84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50315"/>
            <a:ext cx="9601200" cy="846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 err="1"/>
              <a:t>Preprocessing</a:t>
            </a:r>
            <a:r>
              <a:rPr lang="en-IN" sz="3200" b="1" dirty="0"/>
              <a:t> Pipeline:</a:t>
            </a:r>
            <a:endParaRPr lang="en-IN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Grayscale conversion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Padding &amp; resizing (256×256 px)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Histogram equalization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Augmentation (rotation, flip, zoom)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Removal of corrupted/duplicate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70–20–10 Train/Val/Test split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/>
              <a:t>OUTPUT &amp; CONCLUSION </a:t>
            </a:r>
          </a:p>
          <a:p>
            <a:endParaRPr lang="en-IN" sz="24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Model tested via </a:t>
            </a:r>
            <a:r>
              <a:rPr lang="en-US" altLang="en-US" sz="2400" b="1" dirty="0" err="1">
                <a:latin typeface="Arial" panose="020B0604020202020204" pitchFamily="34" charset="0"/>
              </a:rPr>
              <a:t>Streamlit</a:t>
            </a:r>
            <a:r>
              <a:rPr lang="en-US" altLang="en-US" sz="2400" b="1" dirty="0">
                <a:latin typeface="Arial" panose="020B0604020202020204" pitchFamily="34" charset="0"/>
              </a:rPr>
              <a:t> App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Upload X-ray → Predict Disease → Show Heatmap (Grad-CAM)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Predictions accompanied by: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Confidence scores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Visual explanations for transparency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Achieved high accuracy across all disease categories.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Confusion matrix analysis confirmed robust generalization.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609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5C2C2055-1DF7-4F39-9BA6-71DBC1E6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52501"/>
            <a:ext cx="7239000" cy="6496966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F3DB2F-3FD2-4844-A817-2C53499B4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562100"/>
            <a:ext cx="8153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00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90F016A-5E1D-4BDE-8992-E26F166D0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0415" y="965199"/>
            <a:ext cx="15767169" cy="83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51406CE-7EE2-4399-A44E-85F5BD4FF6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5200" y="1135888"/>
            <a:ext cx="16357599" cy="801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98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191DE99-A96E-4952-A4CA-61B88A25B6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0415" y="965199"/>
            <a:ext cx="15767169" cy="83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8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9129" y="2277349"/>
            <a:ext cx="7354195" cy="6137410"/>
          </a:xfrm>
          <a:custGeom>
            <a:avLst/>
            <a:gdLst/>
            <a:ahLst/>
            <a:cxnLst/>
            <a:rect l="l" t="t" r="r" b="b"/>
            <a:pathLst>
              <a:path w="7354195" h="6137410">
                <a:moveTo>
                  <a:pt x="0" y="0"/>
                </a:moveTo>
                <a:lnTo>
                  <a:pt x="7354195" y="0"/>
                </a:lnTo>
                <a:lnTo>
                  <a:pt x="7354195" y="6137410"/>
                </a:lnTo>
                <a:lnTo>
                  <a:pt x="0" y="6137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621281" y="2958399"/>
            <a:ext cx="4374805" cy="8717909"/>
          </a:xfrm>
          <a:custGeom>
            <a:avLst/>
            <a:gdLst/>
            <a:ahLst/>
            <a:cxnLst/>
            <a:rect l="l" t="t" r="r" b="b"/>
            <a:pathLst>
              <a:path w="4374805" h="8717909">
                <a:moveTo>
                  <a:pt x="0" y="0"/>
                </a:moveTo>
                <a:lnTo>
                  <a:pt x="4374805" y="0"/>
                </a:lnTo>
                <a:lnTo>
                  <a:pt x="4374805" y="8717909"/>
                </a:lnTo>
                <a:lnTo>
                  <a:pt x="0" y="8717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9185866" y="0"/>
            <a:ext cx="9199540" cy="10521774"/>
            <a:chOff x="0" y="0"/>
            <a:chExt cx="3988167" cy="4561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88167" cy="4561380"/>
            </a:xfrm>
            <a:custGeom>
              <a:avLst/>
              <a:gdLst/>
              <a:ahLst/>
              <a:cxnLst/>
              <a:rect l="l" t="t" r="r" b="b"/>
              <a:pathLst>
                <a:path w="3988167" h="4561380">
                  <a:moveTo>
                    <a:pt x="0" y="0"/>
                  </a:moveTo>
                  <a:lnTo>
                    <a:pt x="3988167" y="0"/>
                  </a:lnTo>
                  <a:lnTo>
                    <a:pt x="3988167" y="4561380"/>
                  </a:lnTo>
                  <a:lnTo>
                    <a:pt x="0" y="4561380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" name="Freeform 8"/>
          <p:cNvSpPr/>
          <p:nvPr/>
        </p:nvSpPr>
        <p:spPr>
          <a:xfrm rot="7920000">
            <a:off x="14275594" y="8369075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8" y="0"/>
                </a:lnTo>
                <a:lnTo>
                  <a:pt x="5893518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3900000">
            <a:off x="-3214561" y="-2836555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36520D0-B48F-D197-873D-49ABC8216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322" y="1165763"/>
            <a:ext cx="8922646" cy="858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 b="1" dirty="0">
                <a:latin typeface="Arial" panose="020B0604020202020204" pitchFamily="34" charset="0"/>
              </a:rPr>
              <a:t>Conclusion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200" b="1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Developed a </a:t>
            </a:r>
            <a:r>
              <a:rPr lang="en-US" sz="2400" b="1" dirty="0"/>
              <a:t>Multi-Disease Chest X-ray Classifier using Explainable AI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Combined </a:t>
            </a:r>
            <a:r>
              <a:rPr lang="en-US" sz="2400" b="1" dirty="0"/>
              <a:t>DenseNet121 + </a:t>
            </a:r>
            <a:r>
              <a:rPr lang="en-US" sz="2400" b="1" dirty="0" err="1"/>
              <a:t>Swin</a:t>
            </a:r>
            <a:r>
              <a:rPr lang="en-US" sz="2400" b="1" dirty="0"/>
              <a:t> Transformer + CBAM</a:t>
            </a:r>
            <a:r>
              <a:rPr lang="en-US" sz="2400" dirty="0"/>
              <a:t> for hybrid feature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Achieved strong classification accuracy and high interpretability.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Deployed as an interactive web application for clinicians.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Key Benefits: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Reduced diagnosis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Increased reliability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Enhanced interpretability for clinical trust</a:t>
            </a:r>
          </a:p>
          <a:p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Work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Extend dataset with new thoracic diseases (e.g., COPD, Lung Cancer).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Integrate </a:t>
            </a:r>
            <a:r>
              <a:rPr lang="en-US" altLang="en-US" sz="2400" b="1" dirty="0">
                <a:latin typeface="Arial" panose="020B0604020202020204" pitchFamily="34" charset="0"/>
              </a:rPr>
              <a:t>multi-modal imaging</a:t>
            </a:r>
            <a:r>
              <a:rPr lang="en-US" altLang="en-US" sz="2400" dirty="0">
                <a:latin typeface="Arial" panose="020B0604020202020204" pitchFamily="34" charset="0"/>
              </a:rPr>
              <a:t> (CT scans, MRI).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Enable </a:t>
            </a:r>
            <a:r>
              <a:rPr lang="en-US" altLang="en-US" sz="2400" b="1" dirty="0">
                <a:latin typeface="Arial" panose="020B0604020202020204" pitchFamily="34" charset="0"/>
              </a:rPr>
              <a:t>federated learning</a:t>
            </a:r>
            <a:r>
              <a:rPr lang="en-US" altLang="en-US" sz="2400" dirty="0">
                <a:latin typeface="Arial" panose="020B0604020202020204" pitchFamily="34" charset="0"/>
              </a:rPr>
              <a:t> for privacy-preserving collaboration.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Conduct </a:t>
            </a:r>
            <a:r>
              <a:rPr lang="en-US" altLang="en-US" sz="2400" b="1" dirty="0">
                <a:latin typeface="Arial" panose="020B0604020202020204" pitchFamily="34" charset="0"/>
              </a:rPr>
              <a:t>clinical trials</a:t>
            </a:r>
            <a:r>
              <a:rPr lang="en-US" altLang="en-US" sz="2400" dirty="0">
                <a:latin typeface="Arial" panose="020B0604020202020204" pitchFamily="34" charset="0"/>
              </a:rPr>
              <a:t> for model validation.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Develop </a:t>
            </a:r>
            <a:r>
              <a:rPr lang="en-US" altLang="en-US" sz="2400" b="1" dirty="0">
                <a:latin typeface="Arial" panose="020B0604020202020204" pitchFamily="34" charset="0"/>
              </a:rPr>
              <a:t>mobile-friendly diagnostic apps</a:t>
            </a:r>
            <a:r>
              <a:rPr lang="en-US" altLang="en-US" sz="2400" dirty="0">
                <a:latin typeface="Arial" panose="020B0604020202020204" pitchFamily="34" charset="0"/>
              </a:rPr>
              <a:t> for rural healthcare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7C48559-C963-483C-ADE2-DEA6DA970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30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24899" y="628415"/>
            <a:ext cx="6364003" cy="9186881"/>
          </a:xfrm>
          <a:custGeom>
            <a:avLst/>
            <a:gdLst/>
            <a:ahLst/>
            <a:cxnLst/>
            <a:rect l="l" t="t" r="r" b="b"/>
            <a:pathLst>
              <a:path w="6364003" h="9186881">
                <a:moveTo>
                  <a:pt x="6364003" y="0"/>
                </a:moveTo>
                <a:lnTo>
                  <a:pt x="0" y="0"/>
                </a:lnTo>
                <a:lnTo>
                  <a:pt x="0" y="9186881"/>
                </a:lnTo>
                <a:lnTo>
                  <a:pt x="6364003" y="9186881"/>
                </a:lnTo>
                <a:lnTo>
                  <a:pt x="636400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9851465" cy="10648009"/>
            <a:chOff x="42136" y="10432"/>
            <a:chExt cx="4270789" cy="4616105"/>
          </a:xfrm>
        </p:grpSpPr>
        <p:sp>
          <p:nvSpPr>
            <p:cNvPr id="4" name="Freeform 4"/>
            <p:cNvSpPr/>
            <p:nvPr/>
          </p:nvSpPr>
          <p:spPr>
            <a:xfrm>
              <a:off x="42136" y="10432"/>
              <a:ext cx="4270789" cy="4616105"/>
            </a:xfrm>
            <a:custGeom>
              <a:avLst/>
              <a:gdLst/>
              <a:ahLst/>
              <a:cxnLst/>
              <a:rect l="l" t="t" r="r" b="b"/>
              <a:pathLst>
                <a:path w="4270789" h="4616105">
                  <a:moveTo>
                    <a:pt x="0" y="0"/>
                  </a:moveTo>
                  <a:lnTo>
                    <a:pt x="4270789" y="0"/>
                  </a:lnTo>
                  <a:lnTo>
                    <a:pt x="4270789" y="4616105"/>
                  </a:lnTo>
                  <a:lnTo>
                    <a:pt x="0" y="4616105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60645" y="1200124"/>
            <a:ext cx="8335786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spc="67" dirty="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TODAY'S AGENDA</a:t>
            </a:r>
          </a:p>
        </p:txBody>
      </p:sp>
      <p:sp>
        <p:nvSpPr>
          <p:cNvPr id="7" name="Freeform 7"/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4B19FBA-DB8E-09DA-27DD-58A1EE2A9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478952"/>
            <a:ext cx="1567468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    Introduction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    Literature Review 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    Scope and Problem Statement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    Research Challenges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     Research Objective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     Methodology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     Dataset Description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     Output, Conclusion and 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uture work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9.     References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0BC0A-7340-A721-7783-738396C34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D4D03E-DB2B-4E6F-2C5F-1A10807344EC}"/>
              </a:ext>
            </a:extLst>
          </p:cNvPr>
          <p:cNvSpPr/>
          <p:nvPr/>
        </p:nvSpPr>
        <p:spPr>
          <a:xfrm>
            <a:off x="10425904" y="1028700"/>
            <a:ext cx="7224198" cy="10797035"/>
          </a:xfrm>
          <a:custGeom>
            <a:avLst/>
            <a:gdLst/>
            <a:ahLst/>
            <a:cxnLst/>
            <a:rect l="l" t="t" r="r" b="b"/>
            <a:pathLst>
              <a:path w="7224198" h="10797035">
                <a:moveTo>
                  <a:pt x="0" y="0"/>
                </a:moveTo>
                <a:lnTo>
                  <a:pt x="7224197" y="0"/>
                </a:lnTo>
                <a:lnTo>
                  <a:pt x="7224197" y="10797035"/>
                </a:lnTo>
                <a:lnTo>
                  <a:pt x="0" y="10797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7FC2CD3-2078-23BF-AEF5-8E1C5461B752}"/>
              </a:ext>
            </a:extLst>
          </p:cNvPr>
          <p:cNvGrpSpPr/>
          <p:nvPr/>
        </p:nvGrpSpPr>
        <p:grpSpPr>
          <a:xfrm>
            <a:off x="0" y="-102336"/>
            <a:ext cx="10079892" cy="10675779"/>
            <a:chOff x="0" y="0"/>
            <a:chExt cx="4369816" cy="462814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1288574-1F9D-1CE3-65FF-450351E5BC6D}"/>
                </a:ext>
              </a:extLst>
            </p:cNvPr>
            <p:cNvSpPr/>
            <p:nvPr/>
          </p:nvSpPr>
          <p:spPr>
            <a:xfrm>
              <a:off x="0" y="0"/>
              <a:ext cx="4369816" cy="4628144"/>
            </a:xfrm>
            <a:custGeom>
              <a:avLst/>
              <a:gdLst/>
              <a:ahLst/>
              <a:cxnLst/>
              <a:rect l="l" t="t" r="r" b="b"/>
              <a:pathLst>
                <a:path w="4369816" h="4628144">
                  <a:moveTo>
                    <a:pt x="0" y="0"/>
                  </a:moveTo>
                  <a:lnTo>
                    <a:pt x="4369816" y="0"/>
                  </a:lnTo>
                  <a:lnTo>
                    <a:pt x="4369816" y="4628144"/>
                  </a:lnTo>
                  <a:lnTo>
                    <a:pt x="0" y="4628144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0824482-C85E-46AA-A0E9-2C4649926E70}"/>
              </a:ext>
            </a:extLst>
          </p:cNvPr>
          <p:cNvSpPr txBox="1"/>
          <p:nvPr/>
        </p:nvSpPr>
        <p:spPr>
          <a:xfrm>
            <a:off x="2327872" y="122410"/>
            <a:ext cx="8115300" cy="101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spc="67" dirty="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References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19157AE-8B4E-4744-DBAC-82341545B8DF}"/>
              </a:ext>
            </a:extLst>
          </p:cNvPr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3B591DA-88CA-F7AD-B01B-B64F59822DF6}"/>
              </a:ext>
            </a:extLst>
          </p:cNvPr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E48DE1-75F7-DBCB-41EA-A16735A7C33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7186" y="1401952"/>
            <a:ext cx="9448800" cy="7786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Rajaraman, A., &amp;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Sivaswamy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(2020).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Learning for Chest X-ray Analysis: A Survey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IEEE Access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8, 191462-191485.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paper reviews the application of deep learning techniques, including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DenseNet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for chest X-ray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Hemalatha, S., &amp; Shashidhar, M. V.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(2020).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COVID-19 Chest X-ray Classification Using Deep Convolutional Neural Networks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Medical Imaging and Health Informatics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10(3), 567-573.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study explores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DenseNet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COVID-19 detection in chest X-ray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Litjens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M., Kooi, T.,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Bejnordi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B. E., et al.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(2017).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Survey on Deep Learning in Medical Image Analysis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Medical Image Analysis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42, 60-88.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survey covers deep learning techniques applied to medical image analysis, including chest X-rays.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Kumar, R., &amp; Narayan, N. S.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(2020).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Multi-Class Chest X-ray Classification Using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DenseNet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CBAM Attention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Proceedings of the International Conference on Medical Imaging and Computational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(pp. 23-31).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paper investigates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DenseNet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CBAM for multi-class chest X-ray disease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Ribeiro, M. T., Singh, S., &amp; Ghosh, K.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(2016).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Should I Trust You? Explaining the Predictions of Any Classifier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Proceedings of the 22nd ACM SIGKDD International Conference on Knowledge Discovery and Data Mining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1135-1144.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paper introduces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Grad-CAM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 method for explaining predictions of convolutional neural networks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1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2776" y="1028700"/>
            <a:ext cx="7817064" cy="8348320"/>
          </a:xfrm>
          <a:custGeom>
            <a:avLst/>
            <a:gdLst/>
            <a:ahLst/>
            <a:cxnLst/>
            <a:rect l="l" t="t" r="r" b="b"/>
            <a:pathLst>
              <a:path w="7817064" h="8348320">
                <a:moveTo>
                  <a:pt x="0" y="0"/>
                </a:moveTo>
                <a:lnTo>
                  <a:pt x="7817064" y="0"/>
                </a:lnTo>
                <a:lnTo>
                  <a:pt x="7817064" y="8348320"/>
                </a:lnTo>
                <a:lnTo>
                  <a:pt x="0" y="834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473440" y="-263814"/>
            <a:ext cx="9092259" cy="10814628"/>
            <a:chOff x="0" y="0"/>
            <a:chExt cx="3941659" cy="46883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41659" cy="4688337"/>
            </a:xfrm>
            <a:custGeom>
              <a:avLst/>
              <a:gdLst/>
              <a:ahLst/>
              <a:cxnLst/>
              <a:rect l="l" t="t" r="r" b="b"/>
              <a:pathLst>
                <a:path w="3941659" h="4688337">
                  <a:moveTo>
                    <a:pt x="0" y="0"/>
                  </a:moveTo>
                  <a:lnTo>
                    <a:pt x="3941659" y="0"/>
                  </a:lnTo>
                  <a:lnTo>
                    <a:pt x="3941659" y="4688337"/>
                  </a:lnTo>
                  <a:lnTo>
                    <a:pt x="0" y="4688337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70275" y="1000125"/>
            <a:ext cx="6931969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spc="67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 rot="7920000">
            <a:off x="14275594" y="8369075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8" y="0"/>
                </a:lnTo>
                <a:lnTo>
                  <a:pt x="5893518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3900000">
            <a:off x="-3214561" y="-2836555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0127B-A9D9-E991-1AAA-3D8226147BC0}"/>
              </a:ext>
            </a:extLst>
          </p:cNvPr>
          <p:cNvSpPr txBox="1"/>
          <p:nvPr/>
        </p:nvSpPr>
        <p:spPr>
          <a:xfrm>
            <a:off x="9829800" y="2061845"/>
            <a:ext cx="84582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The goal of this project is to develop a deep learning-based </a:t>
            </a:r>
            <a:r>
              <a:rPr lang="en-US" sz="3200" b="1" dirty="0"/>
              <a:t>multi-disease chest X-ray classifier</a:t>
            </a:r>
            <a:r>
              <a:rPr lang="en-US" sz="3200" dirty="0"/>
              <a:t> using </a:t>
            </a:r>
            <a:r>
              <a:rPr lang="en-US" sz="3200" b="1" dirty="0"/>
              <a:t>DenseNet121</a:t>
            </a:r>
            <a:r>
              <a:rPr lang="en-US" sz="3200" dirty="0"/>
              <a:t>  ,  </a:t>
            </a:r>
            <a:r>
              <a:rPr lang="en-US" sz="3200" b="1" dirty="0"/>
              <a:t>Swin-Transformer </a:t>
            </a:r>
            <a:r>
              <a:rPr lang="en-US" sz="3200" dirty="0"/>
              <a:t>integrated with </a:t>
            </a:r>
            <a:r>
              <a:rPr lang="en-US" sz="3200" b="1" dirty="0"/>
              <a:t>GRADCAM </a:t>
            </a:r>
            <a:r>
              <a:rPr lang="en-US" sz="3200" dirty="0"/>
              <a:t>The system is designed to classify multiple respiratory diseases such as Viral </a:t>
            </a:r>
            <a:r>
              <a:rPr lang="en-US" sz="3200" b="1" dirty="0"/>
              <a:t>Pneumonia</a:t>
            </a:r>
            <a:r>
              <a:rPr lang="en-US" sz="3200" dirty="0"/>
              <a:t>, </a:t>
            </a:r>
            <a:r>
              <a:rPr lang="en-US" sz="3200" b="1" dirty="0"/>
              <a:t>Tuberculosis (TB)</a:t>
            </a:r>
            <a:r>
              <a:rPr lang="en-US" sz="3200" dirty="0"/>
              <a:t>, </a:t>
            </a:r>
            <a:r>
              <a:rPr lang="en-US" sz="3200" b="1" dirty="0"/>
              <a:t>COVID-19</a:t>
            </a:r>
            <a:r>
              <a:rPr lang="en-US" sz="3200" dirty="0"/>
              <a:t>, and </a:t>
            </a:r>
            <a:r>
              <a:rPr lang="en-US" sz="3200" b="1" dirty="0"/>
              <a:t>Lung Opacity, Normal</a:t>
            </a:r>
            <a:r>
              <a:rPr lang="en-US" sz="3200" dirty="0"/>
              <a:t>. Additionally, the model is equipped with </a:t>
            </a:r>
            <a:r>
              <a:rPr lang="en-US" sz="3200" b="1" dirty="0"/>
              <a:t>Explainable AI</a:t>
            </a:r>
            <a:r>
              <a:rPr lang="en-US" sz="3200" dirty="0"/>
              <a:t> capabilities like </a:t>
            </a:r>
            <a:r>
              <a:rPr lang="en-US" sz="3200" b="1" dirty="0"/>
              <a:t>Grad-CAM</a:t>
            </a:r>
            <a:r>
              <a:rPr lang="en-US" sz="3200" dirty="0"/>
              <a:t>, which will help visualize the regions of the chest X-ray most relevant to the model's prediction, aiding clinical interpretation and supporting radiologists in diagnosis.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0803" y="540941"/>
            <a:ext cx="5656618" cy="9286985"/>
          </a:xfrm>
          <a:custGeom>
            <a:avLst/>
            <a:gdLst/>
            <a:ahLst/>
            <a:cxnLst/>
            <a:rect l="l" t="t" r="r" b="b"/>
            <a:pathLst>
              <a:path w="5656618" h="9286985">
                <a:moveTo>
                  <a:pt x="0" y="0"/>
                </a:moveTo>
                <a:lnTo>
                  <a:pt x="5656618" y="0"/>
                </a:lnTo>
                <a:lnTo>
                  <a:pt x="5656618" y="9286985"/>
                </a:lnTo>
                <a:lnTo>
                  <a:pt x="0" y="9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94389" y="-222159"/>
            <a:ext cx="10041243" cy="10731318"/>
            <a:chOff x="0" y="0"/>
            <a:chExt cx="4353061" cy="46522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3061" cy="4652221"/>
            </a:xfrm>
            <a:custGeom>
              <a:avLst/>
              <a:gdLst/>
              <a:ahLst/>
              <a:cxnLst/>
              <a:rect l="l" t="t" r="r" b="b"/>
              <a:pathLst>
                <a:path w="4353061" h="4652221">
                  <a:moveTo>
                    <a:pt x="0" y="0"/>
                  </a:moveTo>
                  <a:lnTo>
                    <a:pt x="4353061" y="0"/>
                  </a:lnTo>
                  <a:lnTo>
                    <a:pt x="4353061" y="4652221"/>
                  </a:lnTo>
                  <a:lnTo>
                    <a:pt x="0" y="4652221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0061" y="1000125"/>
            <a:ext cx="8403939" cy="101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spc="67" dirty="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Literature Review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9971" y="2030180"/>
            <a:ext cx="8977429" cy="7635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/>
              <a:t>1. "Deep Learning for Chest X-ray Analysis: A Survey"</a:t>
            </a:r>
          </a:p>
          <a:p>
            <a:r>
              <a:rPr lang="en-US" sz="2400" b="1" dirty="0"/>
              <a:t>Authors:</a:t>
            </a:r>
            <a:r>
              <a:rPr lang="en-US" sz="2400" dirty="0"/>
              <a:t> A. Rajaraman, A. </a:t>
            </a:r>
            <a:r>
              <a:rPr lang="en-US" sz="2400" dirty="0" err="1"/>
              <a:t>Sivaswamy</a:t>
            </a:r>
            <a:endParaRPr lang="en-US" sz="2400" dirty="0"/>
          </a:p>
          <a:p>
            <a:r>
              <a:rPr lang="en-US" sz="2400" b="1" dirty="0"/>
              <a:t>Summary:</a:t>
            </a:r>
            <a:r>
              <a:rPr lang="en-US" sz="2400" dirty="0"/>
              <a:t> This paper reviews the application of deep learning techniques for analyzing chest X-rays. It covers different architectures like CNNs, </a:t>
            </a:r>
            <a:r>
              <a:rPr lang="en-US" sz="2400" dirty="0" err="1"/>
              <a:t>DenseNet</a:t>
            </a:r>
            <a:r>
              <a:rPr lang="en-US" sz="2400" dirty="0"/>
              <a:t>, and </a:t>
            </a:r>
            <a:r>
              <a:rPr lang="en-US" sz="2400" dirty="0" err="1"/>
              <a:t>ResNet</a:t>
            </a:r>
            <a:r>
              <a:rPr lang="en-US" sz="2400" dirty="0"/>
              <a:t>, and explores challenges in terms of data quality, model interpretability, and clinical implementation.</a:t>
            </a:r>
          </a:p>
          <a:p>
            <a:r>
              <a:rPr lang="en-US" sz="2400" b="1" dirty="0"/>
              <a:t>2. "COVID-19 Chest X-ray Classification Using Deep Convolutional Neural Networks"</a:t>
            </a:r>
          </a:p>
          <a:p>
            <a:r>
              <a:rPr lang="en-US" sz="2400" b="1" dirty="0"/>
              <a:t>Authors:</a:t>
            </a:r>
            <a:r>
              <a:rPr lang="en-US" sz="2400" dirty="0"/>
              <a:t> S. Hemalatha, M. V. Shashidhar</a:t>
            </a:r>
          </a:p>
          <a:p>
            <a:r>
              <a:rPr lang="en-US" sz="2400" b="1" dirty="0"/>
              <a:t>Summary:</a:t>
            </a:r>
            <a:r>
              <a:rPr lang="en-US" sz="2400" dirty="0"/>
              <a:t> The paper investigates the use of deep CNNs, particularly </a:t>
            </a:r>
            <a:r>
              <a:rPr lang="en-US" sz="2400" dirty="0" err="1"/>
              <a:t>DenseNet</a:t>
            </a:r>
            <a:r>
              <a:rPr lang="en-US" sz="2400" dirty="0"/>
              <a:t>, for the classification of COVID-19 in chest X-rays. It provides insights into the architectural design and optimization for disease detection in medical imaging.</a:t>
            </a:r>
          </a:p>
          <a:p>
            <a:r>
              <a:rPr lang="en-US" sz="2400" b="1" dirty="0"/>
              <a:t>3. "A Survey on Deep Learning in Medical Image Analysis"</a:t>
            </a:r>
          </a:p>
          <a:p>
            <a:r>
              <a:rPr lang="en-US" sz="2400" b="1" dirty="0"/>
              <a:t>Authors:</a:t>
            </a:r>
            <a:r>
              <a:rPr lang="en-US" sz="2400" dirty="0"/>
              <a:t> M. </a:t>
            </a:r>
            <a:r>
              <a:rPr lang="en-US" sz="2400" dirty="0" err="1"/>
              <a:t>Litjens</a:t>
            </a:r>
            <a:r>
              <a:rPr lang="en-US" sz="2400" dirty="0"/>
              <a:t>, T. Kooi, B. </a:t>
            </a:r>
            <a:r>
              <a:rPr lang="en-US" sz="2400" dirty="0" err="1"/>
              <a:t>Ehteshami</a:t>
            </a:r>
            <a:r>
              <a:rPr lang="en-US" sz="2400" dirty="0"/>
              <a:t> </a:t>
            </a:r>
            <a:r>
              <a:rPr lang="en-US" sz="2400" dirty="0" err="1"/>
              <a:t>Bejnordi</a:t>
            </a:r>
            <a:r>
              <a:rPr lang="en-US" sz="2400" dirty="0"/>
              <a:t>, et al.</a:t>
            </a:r>
          </a:p>
          <a:p>
            <a:r>
              <a:rPr lang="en-US" sz="2400" b="1" dirty="0"/>
              <a:t>Summary:</a:t>
            </a:r>
            <a:r>
              <a:rPr lang="en-US" sz="2400" dirty="0"/>
              <a:t> This extensive review covers various deep learning techniques applied to medical image analysis, including chest X-rays. The authors discuss architecture-specific performance metrics and challenges, including the use of Grad-CAM for explainability.</a:t>
            </a:r>
          </a:p>
          <a:p>
            <a:pPr marL="410210" lvl="1" algn="l">
              <a:lnSpc>
                <a:spcPts val="5319"/>
              </a:lnSpc>
            </a:pPr>
            <a:endParaRPr lang="en-US" sz="3799" dirty="0">
              <a:solidFill>
                <a:srgbClr val="1C737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Freeform 7"/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17499"/>
            <a:ext cx="11353191" cy="9990808"/>
          </a:xfrm>
          <a:custGeom>
            <a:avLst/>
            <a:gdLst/>
            <a:ahLst/>
            <a:cxnLst/>
            <a:rect l="l" t="t" r="r" b="b"/>
            <a:pathLst>
              <a:path w="11353191" h="9990808">
                <a:moveTo>
                  <a:pt x="0" y="0"/>
                </a:moveTo>
                <a:lnTo>
                  <a:pt x="11353191" y="0"/>
                </a:lnTo>
                <a:lnTo>
                  <a:pt x="11353191" y="9990808"/>
                </a:lnTo>
                <a:lnTo>
                  <a:pt x="0" y="9990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592540" y="0"/>
            <a:ext cx="8925640" cy="10648009"/>
            <a:chOff x="0" y="0"/>
            <a:chExt cx="3869427" cy="461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9427" cy="4616105"/>
            </a:xfrm>
            <a:custGeom>
              <a:avLst/>
              <a:gdLst/>
              <a:ahLst/>
              <a:cxnLst/>
              <a:rect l="l" t="t" r="r" b="b"/>
              <a:pathLst>
                <a:path w="3869427" h="4616105">
                  <a:moveTo>
                    <a:pt x="0" y="0"/>
                  </a:moveTo>
                  <a:lnTo>
                    <a:pt x="3869427" y="0"/>
                  </a:lnTo>
                  <a:lnTo>
                    <a:pt x="3869427" y="4616105"/>
                  </a:lnTo>
                  <a:lnTo>
                    <a:pt x="0" y="4616105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13730" y="3447246"/>
            <a:ext cx="7045060" cy="6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dirty="0">
                <a:solidFill>
                  <a:srgbClr val="1C7378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 rot="7920000">
            <a:off x="14275594" y="8369075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8" y="0"/>
                </a:lnTo>
                <a:lnTo>
                  <a:pt x="5893518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3900000">
            <a:off x="-3214561" y="-2836555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4A818-D73F-38EE-869B-C1DC4FAB223F}"/>
              </a:ext>
            </a:extLst>
          </p:cNvPr>
          <p:cNvSpPr txBox="1"/>
          <p:nvPr/>
        </p:nvSpPr>
        <p:spPr>
          <a:xfrm>
            <a:off x="9584519" y="0"/>
            <a:ext cx="870348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4. "Pneumonia Detection in Chest X-rays Using Convolutional Neural Networks"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Authors:</a:t>
            </a:r>
            <a:r>
              <a:rPr lang="en-US" sz="2400" dirty="0"/>
              <a:t> M. L. </a:t>
            </a:r>
            <a:r>
              <a:rPr lang="en-US" sz="2400" dirty="0" err="1"/>
              <a:t>Iglewicz</a:t>
            </a:r>
            <a:r>
              <a:rPr lang="en-US" sz="2400" dirty="0"/>
              <a:t>, M. </a:t>
            </a:r>
            <a:r>
              <a:rPr lang="en-US" sz="2400" dirty="0" err="1"/>
              <a:t>Salibian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Summary:</a:t>
            </a:r>
            <a:r>
              <a:rPr lang="en-US" sz="2400" dirty="0"/>
              <a:t> Focuses on using CNNs for pneumonia detection, comparing different architectures like VGG and </a:t>
            </a:r>
            <a:r>
              <a:rPr lang="en-US" sz="2400" dirty="0" err="1"/>
              <a:t>DenseNet</a:t>
            </a:r>
            <a:r>
              <a:rPr lang="en-US" sz="2400" dirty="0"/>
              <a:t>. The paper explores the effectiveness of automated diagnosis and its potential impact on clinical settings.</a:t>
            </a:r>
          </a:p>
          <a:p>
            <a:pPr>
              <a:buNone/>
            </a:pPr>
            <a:r>
              <a:rPr lang="en-US" sz="2400" b="1" dirty="0"/>
              <a:t>5. "Tuberculosis Detection in Chest X-rays Using Transfer Learning"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Authors:</a:t>
            </a:r>
            <a:r>
              <a:rPr lang="en-US" sz="2400" dirty="0"/>
              <a:t> T. Singh, R. Ghosal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Summary:</a:t>
            </a:r>
            <a:r>
              <a:rPr lang="en-US" sz="2400" dirty="0"/>
              <a:t> This paper presents a study using transfer learning techniques on pre-trained models such as </a:t>
            </a:r>
            <a:r>
              <a:rPr lang="en-US" sz="2400" dirty="0" err="1"/>
              <a:t>DenseNet</a:t>
            </a:r>
            <a:r>
              <a:rPr lang="en-US" sz="2400" dirty="0"/>
              <a:t> and InceptionV3 for detecting tuberculosis in chest X-rays. It emphasizes the importance of fine-tuning for improved accuracy in disease-specific tasks.</a:t>
            </a:r>
          </a:p>
          <a:p>
            <a:pPr>
              <a:buNone/>
            </a:pPr>
            <a:r>
              <a:rPr lang="en-US" sz="2400" b="1" dirty="0"/>
              <a:t>6. "Explainable AI for Medical Imaging: A Survey"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Authors:</a:t>
            </a:r>
            <a:r>
              <a:rPr lang="en-US" sz="2400" dirty="0"/>
              <a:t> M. T. Ribeiro, S. Singh, C. G. M. dos Santos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Summary:</a:t>
            </a:r>
            <a:r>
              <a:rPr lang="en-US" sz="2400" dirty="0"/>
              <a:t> This paper explores the role of explainable AI (XAI) in medical image analysis, with a focus on tools like Grad-CAM. It discusses how explainability aids in model interpretability, particularly in healthcare applications like disease diagnosis from X-rays.</a:t>
            </a:r>
          </a:p>
          <a:p>
            <a:pPr>
              <a:buNone/>
            </a:pPr>
            <a:r>
              <a:rPr lang="en-US" sz="2400" b="1" dirty="0"/>
              <a:t>7. "Chest X-ray Classification with </a:t>
            </a:r>
            <a:r>
              <a:rPr lang="en-US" sz="2400" b="1" dirty="0" err="1"/>
              <a:t>DenseNet</a:t>
            </a:r>
            <a:r>
              <a:rPr lang="en-US" sz="2400" b="1" dirty="0"/>
              <a:t> and Attention Mechanisms"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Authors:</a:t>
            </a:r>
            <a:r>
              <a:rPr lang="en-US" sz="2400" dirty="0"/>
              <a:t> H. Zhang, Y. Zhang, Y. Chen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Summary:</a:t>
            </a:r>
            <a:r>
              <a:rPr lang="en-US" sz="2400" dirty="0"/>
              <a:t> This paper proposes integrating attention mechanisms like CBAM with </a:t>
            </a:r>
            <a:r>
              <a:rPr lang="en-US" sz="2400" dirty="0" err="1"/>
              <a:t>DenseNet</a:t>
            </a:r>
            <a:r>
              <a:rPr lang="en-US" sz="2400" dirty="0"/>
              <a:t> for improved classification of chest X-rays. It showcases how attention models can help the network focus on more critical areas of the image for disease classification.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09325" y="506446"/>
            <a:ext cx="6391190" cy="9324018"/>
          </a:xfrm>
          <a:custGeom>
            <a:avLst/>
            <a:gdLst/>
            <a:ahLst/>
            <a:cxnLst/>
            <a:rect l="l" t="t" r="r" b="b"/>
            <a:pathLst>
              <a:path w="6391190" h="9324018">
                <a:moveTo>
                  <a:pt x="0" y="0"/>
                </a:moveTo>
                <a:lnTo>
                  <a:pt x="6391190" y="0"/>
                </a:lnTo>
                <a:lnTo>
                  <a:pt x="6391190" y="9324018"/>
                </a:lnTo>
                <a:lnTo>
                  <a:pt x="0" y="9324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249929" y="-194389"/>
            <a:ext cx="10549440" cy="10675779"/>
            <a:chOff x="0" y="0"/>
            <a:chExt cx="4573374" cy="4628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73374" cy="4628144"/>
            </a:xfrm>
            <a:custGeom>
              <a:avLst/>
              <a:gdLst/>
              <a:ahLst/>
              <a:cxnLst/>
              <a:rect l="l" t="t" r="r" b="b"/>
              <a:pathLst>
                <a:path w="4573374" h="4628144">
                  <a:moveTo>
                    <a:pt x="0" y="0"/>
                  </a:moveTo>
                  <a:lnTo>
                    <a:pt x="4573374" y="0"/>
                  </a:lnTo>
                  <a:lnTo>
                    <a:pt x="4573374" y="4628144"/>
                  </a:lnTo>
                  <a:lnTo>
                    <a:pt x="0" y="4628144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CD633-0116-3C77-6DF1-B399533862EA}"/>
              </a:ext>
            </a:extLst>
          </p:cNvPr>
          <p:cNvSpPr txBox="1"/>
          <p:nvPr/>
        </p:nvSpPr>
        <p:spPr>
          <a:xfrm>
            <a:off x="-4409" y="30079"/>
            <a:ext cx="10058400" cy="9694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8. "Deep Learning for Pneumonia Classification in Chest X-rays Using Transfer Learning"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Authors:</a:t>
            </a:r>
            <a:r>
              <a:rPr lang="en-US" sz="2400" dirty="0"/>
              <a:t> L. Xie, Q. Lin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Summary:</a:t>
            </a:r>
            <a:r>
              <a:rPr lang="en-US" sz="2400" dirty="0"/>
              <a:t> The study demonstrates how transfer learning with pre-trained </a:t>
            </a:r>
            <a:r>
              <a:rPr lang="en-US" sz="2400" dirty="0" err="1"/>
              <a:t>DenseNet</a:t>
            </a:r>
            <a:r>
              <a:rPr lang="en-US" sz="2400" dirty="0"/>
              <a:t> and </a:t>
            </a:r>
            <a:r>
              <a:rPr lang="en-US" sz="2400" dirty="0" err="1"/>
              <a:t>ResNet</a:t>
            </a:r>
            <a:r>
              <a:rPr lang="en-US" sz="2400" dirty="0"/>
              <a:t> can significantly enhance pneumonia classification accuracy on chest X-rays. The research also highlights the issue of data scarcity and the need for better pre-processing methods.</a:t>
            </a:r>
          </a:p>
          <a:p>
            <a:pPr>
              <a:buNone/>
            </a:pPr>
            <a:r>
              <a:rPr lang="en-US" sz="2400" b="1" dirty="0"/>
              <a:t>9. "A Deep Learning Framework for Detection of COVID-19 from Chest X-ray Images"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Authors:</a:t>
            </a:r>
            <a:r>
              <a:rPr lang="en-US" sz="2400" dirty="0"/>
              <a:t> A. R. D. K. Chowdhury, M. F. Bhuiyan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Summary:</a:t>
            </a:r>
            <a:r>
              <a:rPr lang="en-US" sz="2400" dirty="0"/>
              <a:t> This paper applies deep learning techniques, including </a:t>
            </a:r>
            <a:r>
              <a:rPr lang="en-US" sz="2400" dirty="0" err="1"/>
              <a:t>DenseNet</a:t>
            </a:r>
            <a:r>
              <a:rPr lang="en-US" sz="2400" dirty="0"/>
              <a:t>, to detect COVID-19 from chest X-rays. It discusses how the model was trained on various public datasets and provides a comparison with other existing models.</a:t>
            </a:r>
          </a:p>
          <a:p>
            <a:pPr>
              <a:buNone/>
            </a:pPr>
            <a:r>
              <a:rPr lang="en-US" sz="2400" b="1" dirty="0"/>
              <a:t>10. "Integration of Deep Learning and Explainable AI for Medical Imaging"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Authors:</a:t>
            </a:r>
            <a:r>
              <a:rPr lang="en-US" sz="2400" dirty="0"/>
              <a:t> J. T. K. Lee, S. C. Choi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Summary:</a:t>
            </a:r>
            <a:r>
              <a:rPr lang="en-US" sz="2400" dirty="0"/>
              <a:t> This paper combines deep learning with explainable AI methods like Grad-CAM to provide interpretable results in medical image analysis. The paper focuses on enhancing the trust and adoption of AI-based models in the medical field.</a:t>
            </a:r>
          </a:p>
          <a:p>
            <a:pPr>
              <a:buNone/>
            </a:pPr>
            <a:r>
              <a:rPr lang="en-US" sz="2400" b="1" dirty="0"/>
              <a:t>11. "Multi-Class Chest X-ray Classification Using </a:t>
            </a:r>
            <a:r>
              <a:rPr lang="en-US" sz="2400" b="1" dirty="0" err="1"/>
              <a:t>DenseNet</a:t>
            </a:r>
            <a:r>
              <a:rPr lang="en-US" sz="2400" b="1" dirty="0"/>
              <a:t> with CBAM Attention"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Authors:</a:t>
            </a:r>
            <a:r>
              <a:rPr lang="en-US" sz="2400" dirty="0"/>
              <a:t> R. Kumar, N. S. Narayan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Summary:</a:t>
            </a:r>
            <a:r>
              <a:rPr lang="en-US" sz="2400" dirty="0"/>
              <a:t> This paper presents a multi-class classification approach using </a:t>
            </a:r>
            <a:r>
              <a:rPr lang="en-US" sz="2400" dirty="0" err="1"/>
              <a:t>DenseNet</a:t>
            </a:r>
            <a:r>
              <a:rPr lang="en-US" sz="2400" dirty="0"/>
              <a:t> combined with the CBAM module for chest X-ray images. The study highlights how attention mechanisms improve performance and interpretability for multi-disease classification tasks.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00000">
            <a:off x="-3214561" y="-2836555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61921" y="848084"/>
            <a:ext cx="7942727" cy="8861054"/>
          </a:xfrm>
          <a:custGeom>
            <a:avLst/>
            <a:gdLst/>
            <a:ahLst/>
            <a:cxnLst/>
            <a:rect l="l" t="t" r="r" b="b"/>
            <a:pathLst>
              <a:path w="7942727" h="8861054">
                <a:moveTo>
                  <a:pt x="0" y="0"/>
                </a:moveTo>
                <a:lnTo>
                  <a:pt x="7942726" y="0"/>
                </a:lnTo>
                <a:lnTo>
                  <a:pt x="7942726" y="8861054"/>
                </a:lnTo>
                <a:lnTo>
                  <a:pt x="0" y="886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9144000" y="-14037"/>
            <a:ext cx="9199540" cy="10521774"/>
            <a:chOff x="0" y="0"/>
            <a:chExt cx="3988167" cy="4561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88167" cy="4561380"/>
            </a:xfrm>
            <a:custGeom>
              <a:avLst/>
              <a:gdLst/>
              <a:ahLst/>
              <a:cxnLst/>
              <a:rect l="l" t="t" r="r" b="b"/>
              <a:pathLst>
                <a:path w="3988167" h="4561380">
                  <a:moveTo>
                    <a:pt x="0" y="0"/>
                  </a:moveTo>
                  <a:lnTo>
                    <a:pt x="3988167" y="0"/>
                  </a:lnTo>
                  <a:lnTo>
                    <a:pt x="3988167" y="4561380"/>
                  </a:lnTo>
                  <a:lnTo>
                    <a:pt x="0" y="4561380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 rot="7920000">
            <a:off x="14275594" y="8369075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8" y="0"/>
                </a:lnTo>
                <a:lnTo>
                  <a:pt x="5893518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8CD09-9C24-6F16-3D1A-325FEC6010C0}"/>
              </a:ext>
            </a:extLst>
          </p:cNvPr>
          <p:cNvSpPr txBox="1"/>
          <p:nvPr/>
        </p:nvSpPr>
        <p:spPr>
          <a:xfrm>
            <a:off x="7532848" y="-251153"/>
            <a:ext cx="12753472" cy="1012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3600" b="1" spc="67" dirty="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Scope and Problem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628D8-20B7-BEB3-3F7F-7A5CB4E63648}"/>
              </a:ext>
            </a:extLst>
          </p:cNvPr>
          <p:cNvSpPr txBox="1"/>
          <p:nvPr/>
        </p:nvSpPr>
        <p:spPr>
          <a:xfrm>
            <a:off x="9476570" y="1089041"/>
            <a:ext cx="8534400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Scope:</a:t>
            </a:r>
          </a:p>
          <a:p>
            <a:pPr>
              <a:buNone/>
            </a:pPr>
            <a:endParaRPr lang="en-US" sz="1200" b="1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The project develops a </a:t>
            </a:r>
            <a:r>
              <a:rPr lang="en-US" altLang="en-US" b="1" dirty="0">
                <a:latin typeface="Arial" panose="020B0604020202020204" pitchFamily="34" charset="0"/>
              </a:rPr>
              <a:t>hybrid AI model</a:t>
            </a:r>
            <a:r>
              <a:rPr lang="en-US" altLang="en-US" dirty="0">
                <a:latin typeface="Arial" panose="020B0604020202020204" pitchFamily="34" charset="0"/>
              </a:rPr>
              <a:t> integrating </a:t>
            </a:r>
            <a:r>
              <a:rPr lang="en-US" altLang="en-US" b="1" dirty="0">
                <a:latin typeface="Arial" panose="020B0604020202020204" pitchFamily="34" charset="0"/>
              </a:rPr>
              <a:t>DenseNet121</a:t>
            </a:r>
            <a:r>
              <a:rPr lang="en-US" altLang="en-US" dirty="0">
                <a:latin typeface="Arial" panose="020B0604020202020204" pitchFamily="34" charset="0"/>
              </a:rPr>
              <a:t> and </a:t>
            </a:r>
            <a:r>
              <a:rPr lang="en-US" altLang="en-US" b="1" dirty="0" err="1">
                <a:latin typeface="Arial" panose="020B0604020202020204" pitchFamily="34" charset="0"/>
              </a:rPr>
              <a:t>Swin</a:t>
            </a:r>
            <a:r>
              <a:rPr lang="en-US" altLang="en-US" b="1" dirty="0">
                <a:latin typeface="Arial" panose="020B0604020202020204" pitchFamily="34" charset="0"/>
              </a:rPr>
              <a:t> Transformer</a:t>
            </a:r>
            <a:r>
              <a:rPr lang="en-US" altLang="en-US" dirty="0">
                <a:latin typeface="Arial" panose="020B0604020202020204" pitchFamily="34" charset="0"/>
              </a:rPr>
              <a:t> for multi-disease detection.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Detects </a:t>
            </a:r>
            <a:r>
              <a:rPr lang="en-US" altLang="en-US" b="1" dirty="0">
                <a:latin typeface="Arial" panose="020B0604020202020204" pitchFamily="34" charset="0"/>
              </a:rPr>
              <a:t>five classes</a:t>
            </a:r>
            <a:r>
              <a:rPr lang="en-US" altLang="en-US" dirty="0">
                <a:latin typeface="Arial" panose="020B0604020202020204" pitchFamily="34" charset="0"/>
              </a:rPr>
              <a:t>: COVID-19, Lung Opacity, Tuberculosis, Viral Pneumonia, and Non-chest images.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Integrates </a:t>
            </a:r>
            <a:r>
              <a:rPr lang="en-US" altLang="en-US" b="1" dirty="0">
                <a:latin typeface="Arial" panose="020B0604020202020204" pitchFamily="34" charset="0"/>
              </a:rPr>
              <a:t>Explainable AI tools (Grad-CAM, SHAP)</a:t>
            </a:r>
            <a:r>
              <a:rPr lang="en-US" altLang="en-US" dirty="0">
                <a:latin typeface="Arial" panose="020B0604020202020204" pitchFamily="34" charset="0"/>
              </a:rPr>
              <a:t> for interpretability.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Deploys through a </a:t>
            </a:r>
            <a:r>
              <a:rPr lang="en-US" altLang="en-US" b="1" dirty="0" err="1">
                <a:latin typeface="Arial" panose="020B0604020202020204" pitchFamily="34" charset="0"/>
              </a:rPr>
              <a:t>Streamlit</a:t>
            </a:r>
            <a:r>
              <a:rPr lang="en-US" altLang="en-US" b="1" dirty="0">
                <a:latin typeface="Arial" panose="020B0604020202020204" pitchFamily="34" charset="0"/>
              </a:rPr>
              <a:t>-based web app</a:t>
            </a:r>
            <a:r>
              <a:rPr lang="en-US" altLang="en-US" dirty="0">
                <a:latin typeface="Arial" panose="020B0604020202020204" pitchFamily="34" charset="0"/>
              </a:rPr>
              <a:t> for clinicians.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Designed for </a:t>
            </a:r>
            <a:r>
              <a:rPr lang="en-US" altLang="en-US" b="1" dirty="0">
                <a:latin typeface="Arial" panose="020B0604020202020204" pitchFamily="34" charset="0"/>
              </a:rPr>
              <a:t>scalability, real-time inference</a:t>
            </a:r>
            <a:r>
              <a:rPr lang="en-US" altLang="en-US" dirty="0">
                <a:latin typeface="Arial" panose="020B0604020202020204" pitchFamily="34" charset="0"/>
              </a:rPr>
              <a:t>, and clinical adoption.</a:t>
            </a:r>
          </a:p>
          <a:p>
            <a:endParaRPr lang="en-US" sz="2800" dirty="0"/>
          </a:p>
          <a:p>
            <a:r>
              <a:rPr lang="en-US" sz="2800" b="1" dirty="0"/>
              <a:t>Problem Statement 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Radiologists face challenges such as: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Subjective interpretation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Limited availability in rural areas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Fatigue and diagnostic variability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Existing AI models: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Focus on </a:t>
            </a:r>
            <a:r>
              <a:rPr lang="en-US" altLang="en-US" b="1" dirty="0">
                <a:latin typeface="Arial" panose="020B0604020202020204" pitchFamily="34" charset="0"/>
              </a:rPr>
              <a:t>single-disease</a:t>
            </a:r>
            <a:r>
              <a:rPr lang="en-US" altLang="en-US" dirty="0">
                <a:latin typeface="Arial" panose="020B0604020202020204" pitchFamily="34" charset="0"/>
              </a:rPr>
              <a:t> classification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Lack </a:t>
            </a:r>
            <a:r>
              <a:rPr lang="en-US" altLang="en-US" b="1" dirty="0">
                <a:latin typeface="Arial" panose="020B0604020202020204" pitchFamily="34" charset="0"/>
              </a:rPr>
              <a:t>transparency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Struggle with </a:t>
            </a:r>
            <a:r>
              <a:rPr lang="en-US" altLang="en-US" b="1" dirty="0">
                <a:latin typeface="Arial" panose="020B0604020202020204" pitchFamily="34" charset="0"/>
              </a:rPr>
              <a:t>data imbalance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Objective Problem: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“Develop an Explainable Deep Learning system that can classify multiple respiratory diseases from Chest  X-rays while providing interpretable heatmaps for medical validation.”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B480B7D-BED2-40A8-BE6C-D2A88E462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813" y="3759982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29963" y="559152"/>
            <a:ext cx="7328321" cy="13756234"/>
          </a:xfrm>
          <a:custGeom>
            <a:avLst/>
            <a:gdLst/>
            <a:ahLst/>
            <a:cxnLst/>
            <a:rect l="l" t="t" r="r" b="b"/>
            <a:pathLst>
              <a:path w="7328321" h="13756234">
                <a:moveTo>
                  <a:pt x="0" y="0"/>
                </a:moveTo>
                <a:lnTo>
                  <a:pt x="7328321" y="0"/>
                </a:lnTo>
                <a:lnTo>
                  <a:pt x="7328321" y="13756234"/>
                </a:lnTo>
                <a:lnTo>
                  <a:pt x="0" y="13756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249929" y="-194389"/>
            <a:ext cx="10079892" cy="10675779"/>
            <a:chOff x="0" y="0"/>
            <a:chExt cx="4369816" cy="4628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9816" cy="4628144"/>
            </a:xfrm>
            <a:custGeom>
              <a:avLst/>
              <a:gdLst/>
              <a:ahLst/>
              <a:cxnLst/>
              <a:rect l="l" t="t" r="r" b="b"/>
              <a:pathLst>
                <a:path w="4369816" h="4628144">
                  <a:moveTo>
                    <a:pt x="0" y="0"/>
                  </a:moveTo>
                  <a:lnTo>
                    <a:pt x="4369816" y="0"/>
                  </a:lnTo>
                  <a:lnTo>
                    <a:pt x="4369816" y="4628144"/>
                  </a:lnTo>
                  <a:lnTo>
                    <a:pt x="0" y="4628144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21174" y="-194389"/>
            <a:ext cx="8115300" cy="97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5400" b="1" spc="67" dirty="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Research Challenges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" y="904313"/>
            <a:ext cx="9448800" cy="7478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b="1" dirty="0">
                <a:latin typeface="Arial" panose="020B0604020202020204" pitchFamily="34" charset="0"/>
              </a:rPr>
              <a:t>Data Imbalance: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Uneven sample counts (e.g., TB: 700 vs. Lung Opacity: 6012).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Causes model bias toward majority classes.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b="1" dirty="0">
                <a:latin typeface="Arial" panose="020B0604020202020204" pitchFamily="34" charset="0"/>
              </a:rPr>
              <a:t>Image Quality Variability: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Different contrast, lighting, and equipment sources affect feature consistency.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b="1" dirty="0">
                <a:latin typeface="Arial" panose="020B0604020202020204" pitchFamily="34" charset="0"/>
              </a:rPr>
              <a:t>Overlapping Disease Patterns: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COVID-19 and Viral Pneumonia both show ground-glass opacities.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b="1" dirty="0">
                <a:latin typeface="Arial" panose="020B0604020202020204" pitchFamily="34" charset="0"/>
              </a:rPr>
              <a:t>Interpretability: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Medical professionals need transparency for trust and validation.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b="1" dirty="0">
                <a:latin typeface="Arial" panose="020B0604020202020204" pitchFamily="34" charset="0"/>
              </a:rPr>
              <a:t>High Computational Demands: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Transformer models require GPUs and large memory.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b="1" dirty="0">
                <a:latin typeface="Arial" panose="020B0604020202020204" pitchFamily="34" charset="0"/>
              </a:rPr>
              <a:t>Privacy &amp; Ethics: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Compliance with HIPAA/GDPR for medical data use.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b="1" dirty="0">
                <a:latin typeface="Arial" panose="020B0604020202020204" pitchFamily="34" charset="0"/>
              </a:rPr>
              <a:t>Real-World Deployment: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Integration with hospital systems and usability for non-technical</a:t>
            </a:r>
            <a:r>
              <a:rPr lang="en-US" altLang="en-US" sz="2400" dirty="0">
                <a:latin typeface="Arial" panose="020B0604020202020204" pitchFamily="34" charset="0"/>
              </a:rPr>
              <a:t> users.</a:t>
            </a:r>
          </a:p>
        </p:txBody>
      </p:sp>
      <p:sp>
        <p:nvSpPr>
          <p:cNvPr id="7" name="Freeform 7"/>
          <p:cNvSpPr/>
          <p:nvPr/>
        </p:nvSpPr>
        <p:spPr>
          <a:xfrm rot="10500000">
            <a:off x="-2524136" y="8477491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9" y="0"/>
                </a:lnTo>
                <a:lnTo>
                  <a:pt x="5893519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5100000">
            <a:off x="14819493" y="-2463409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9129" y="2277349"/>
            <a:ext cx="7354195" cy="6137410"/>
          </a:xfrm>
          <a:custGeom>
            <a:avLst/>
            <a:gdLst/>
            <a:ahLst/>
            <a:cxnLst/>
            <a:rect l="l" t="t" r="r" b="b"/>
            <a:pathLst>
              <a:path w="7354195" h="6137410">
                <a:moveTo>
                  <a:pt x="0" y="0"/>
                </a:moveTo>
                <a:lnTo>
                  <a:pt x="7354195" y="0"/>
                </a:lnTo>
                <a:lnTo>
                  <a:pt x="7354195" y="6137410"/>
                </a:lnTo>
                <a:lnTo>
                  <a:pt x="0" y="6137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621281" y="2958399"/>
            <a:ext cx="4374805" cy="8717909"/>
          </a:xfrm>
          <a:custGeom>
            <a:avLst/>
            <a:gdLst/>
            <a:ahLst/>
            <a:cxnLst/>
            <a:rect l="l" t="t" r="r" b="b"/>
            <a:pathLst>
              <a:path w="4374805" h="8717909">
                <a:moveTo>
                  <a:pt x="0" y="0"/>
                </a:moveTo>
                <a:lnTo>
                  <a:pt x="4374805" y="0"/>
                </a:lnTo>
                <a:lnTo>
                  <a:pt x="4374805" y="8717909"/>
                </a:lnTo>
                <a:lnTo>
                  <a:pt x="0" y="8717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9185866" y="0"/>
            <a:ext cx="9199540" cy="10521774"/>
            <a:chOff x="0" y="0"/>
            <a:chExt cx="3988167" cy="4561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88167" cy="4561380"/>
            </a:xfrm>
            <a:custGeom>
              <a:avLst/>
              <a:gdLst/>
              <a:ahLst/>
              <a:cxnLst/>
              <a:rect l="l" t="t" r="r" b="b"/>
              <a:pathLst>
                <a:path w="3988167" h="4561380">
                  <a:moveTo>
                    <a:pt x="0" y="0"/>
                  </a:moveTo>
                  <a:lnTo>
                    <a:pt x="3988167" y="0"/>
                  </a:lnTo>
                  <a:lnTo>
                    <a:pt x="3988167" y="4561380"/>
                  </a:lnTo>
                  <a:lnTo>
                    <a:pt x="0" y="4561380"/>
                  </a:lnTo>
                  <a:close/>
                </a:path>
              </a:pathLst>
            </a:custGeom>
            <a:solidFill>
              <a:srgbClr val="CAE7E4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668000" y="2005"/>
            <a:ext cx="7431677" cy="989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000" b="1" spc="67" dirty="0">
                <a:solidFill>
                  <a:srgbClr val="1C737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Research Objective</a:t>
            </a:r>
          </a:p>
        </p:txBody>
      </p:sp>
      <p:sp>
        <p:nvSpPr>
          <p:cNvPr id="8" name="Freeform 8"/>
          <p:cNvSpPr/>
          <p:nvPr/>
        </p:nvSpPr>
        <p:spPr>
          <a:xfrm rot="7920000">
            <a:off x="14275594" y="8369075"/>
            <a:ext cx="5893518" cy="5732786"/>
          </a:xfrm>
          <a:custGeom>
            <a:avLst/>
            <a:gdLst/>
            <a:ahLst/>
            <a:cxnLst/>
            <a:rect l="l" t="t" r="r" b="b"/>
            <a:pathLst>
              <a:path w="5893518" h="5732786">
                <a:moveTo>
                  <a:pt x="0" y="0"/>
                </a:moveTo>
                <a:lnTo>
                  <a:pt x="5893518" y="0"/>
                </a:lnTo>
                <a:lnTo>
                  <a:pt x="5893518" y="5732786"/>
                </a:lnTo>
                <a:lnTo>
                  <a:pt x="0" y="5732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3900000">
            <a:off x="-3214561" y="-2836555"/>
            <a:ext cx="6429122" cy="6183646"/>
          </a:xfrm>
          <a:custGeom>
            <a:avLst/>
            <a:gdLst/>
            <a:ahLst/>
            <a:cxnLst/>
            <a:rect l="l" t="t" r="r" b="b"/>
            <a:pathLst>
              <a:path w="6429122" h="6183646">
                <a:moveTo>
                  <a:pt x="0" y="0"/>
                </a:moveTo>
                <a:lnTo>
                  <a:pt x="6429122" y="0"/>
                </a:lnTo>
                <a:lnTo>
                  <a:pt x="6429122" y="6183647"/>
                </a:lnTo>
                <a:lnTo>
                  <a:pt x="0" y="6183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36520D0-B48F-D197-873D-49ABC8216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322" y="1904425"/>
            <a:ext cx="8922646" cy="71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Technical Objectives:</a:t>
            </a:r>
          </a:p>
          <a:p>
            <a:endParaRPr lang="en-IN" sz="2400" b="1" dirty="0"/>
          </a:p>
          <a:p>
            <a:r>
              <a:rPr lang="en-IN" sz="2400" dirty="0"/>
              <a:t>Design a </a:t>
            </a:r>
            <a:r>
              <a:rPr lang="en-IN" sz="2400" b="1" dirty="0"/>
              <a:t>hybrid deep learning model</a:t>
            </a:r>
            <a:r>
              <a:rPr lang="en-IN" sz="2400" dirty="0"/>
              <a:t> combining </a:t>
            </a:r>
            <a:r>
              <a:rPr lang="en-IN" sz="2400" b="1" dirty="0"/>
              <a:t>DenseNet121 (CNN)</a:t>
            </a:r>
            <a:r>
              <a:rPr lang="en-IN" sz="2400" dirty="0"/>
              <a:t> and </a:t>
            </a:r>
            <a:r>
              <a:rPr lang="en-IN" sz="2400" b="1" dirty="0" err="1"/>
              <a:t>Swin</a:t>
            </a:r>
            <a:r>
              <a:rPr lang="en-IN" sz="2400" b="1" dirty="0"/>
              <a:t> Transformer</a:t>
            </a:r>
            <a:r>
              <a:rPr lang="en-IN" sz="2400" dirty="0"/>
              <a:t>.</a:t>
            </a:r>
          </a:p>
          <a:p>
            <a:r>
              <a:rPr lang="en-IN" sz="2400" dirty="0"/>
              <a:t>Implement </a:t>
            </a:r>
            <a:r>
              <a:rPr lang="en-IN" sz="2400" b="1" dirty="0"/>
              <a:t>Convolutional Block Attention Module (CBAM)</a:t>
            </a:r>
            <a:r>
              <a:rPr lang="en-IN" sz="2400" dirty="0"/>
              <a:t> to focus on disease-relevant regions.</a:t>
            </a:r>
          </a:p>
          <a:p>
            <a:r>
              <a:rPr lang="en-IN" sz="2400" dirty="0"/>
              <a:t>Integrate </a:t>
            </a:r>
            <a:r>
              <a:rPr lang="en-IN" sz="2400" b="1" dirty="0"/>
              <a:t>Explainable AI</a:t>
            </a:r>
            <a:r>
              <a:rPr lang="en-IN" sz="2400" dirty="0"/>
              <a:t> (Grad-CAM, SHAP) for transparency.</a:t>
            </a:r>
          </a:p>
          <a:p>
            <a:r>
              <a:rPr lang="en-IN" sz="2400" b="1" dirty="0"/>
              <a:t>Analytical Objectives</a:t>
            </a:r>
          </a:p>
          <a:p>
            <a:r>
              <a:rPr lang="en-IN" sz="2400" dirty="0"/>
              <a:t>Evaluate model using:</a:t>
            </a:r>
          </a:p>
          <a:p>
            <a:pPr lvl="1"/>
            <a:r>
              <a:rPr lang="en-IN" sz="2400" dirty="0"/>
              <a:t>Accuracy, Precision, Recall, F1-Score, AUROC</a:t>
            </a:r>
          </a:p>
          <a:p>
            <a:pPr lvl="1"/>
            <a:r>
              <a:rPr lang="en-IN" sz="2400" dirty="0"/>
              <a:t>Confusion Matrix (per class)</a:t>
            </a:r>
          </a:p>
          <a:p>
            <a:r>
              <a:rPr lang="en-IN" sz="2400" dirty="0"/>
              <a:t>Benchmark against baseline models like ResNet50 and DenseNet121.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Practical Objectives:</a:t>
            </a:r>
          </a:p>
          <a:p>
            <a:endParaRPr lang="en-IN" sz="2400" b="1" dirty="0"/>
          </a:p>
          <a:p>
            <a:r>
              <a:rPr lang="en-IN" sz="2400" dirty="0"/>
              <a:t>Develop a </a:t>
            </a:r>
            <a:r>
              <a:rPr lang="en-IN" sz="2400" b="1" dirty="0" err="1"/>
              <a:t>Streamlit</a:t>
            </a:r>
            <a:r>
              <a:rPr lang="en-IN" sz="2400" b="1" dirty="0"/>
              <a:t> Web App</a:t>
            </a:r>
            <a:r>
              <a:rPr lang="en-IN" sz="2400" dirty="0"/>
              <a:t> for real-time classification and heatmap visualization.</a:t>
            </a:r>
          </a:p>
          <a:p>
            <a:r>
              <a:rPr lang="en-IN" sz="2400" dirty="0"/>
              <a:t>Design a clinician-friendly UI requiring no technical knowledge.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1938</Words>
  <Application>Microsoft Office PowerPoint</Application>
  <PresentationFormat>Custom</PresentationFormat>
  <Paragraphs>207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Proxima Nova Bold</vt:lpstr>
      <vt:lpstr>Arial</vt:lpstr>
      <vt:lpstr>Times New Roman</vt:lpstr>
      <vt:lpstr>zeitung</vt:lpstr>
      <vt:lpstr>Proxima Nova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 Koyani</dc:creator>
  <cp:lastModifiedBy>Raj Koyani</cp:lastModifiedBy>
  <cp:revision>4</cp:revision>
  <dcterms:created xsi:type="dcterms:W3CDTF">2025-10-31T07:29:44Z</dcterms:created>
  <dcterms:modified xsi:type="dcterms:W3CDTF">2025-10-31T08:04:07Z</dcterms:modified>
</cp:coreProperties>
</file>